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6427" autoAdjust="0"/>
  </p:normalViewPr>
  <p:slideViewPr>
    <p:cSldViewPr snapToGrid="0">
      <p:cViewPr varScale="1">
        <p:scale>
          <a:sx n="46" d="100"/>
          <a:sy n="46" d="100"/>
        </p:scale>
        <p:origin x="1392" y="42"/>
      </p:cViewPr>
      <p:guideLst/>
    </p:cSldViewPr>
  </p:slideViewPr>
  <p:notesTextViewPr>
    <p:cViewPr>
      <p:scale>
        <a:sx n="1" d="1"/>
        <a:sy n="1" d="1"/>
      </p:scale>
      <p:origin x="0" y="-82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75401E-CB93-4F18-936A-89E6926ECA8E}" type="datetimeFigureOut">
              <a:rPr lang="en-GB" smtClean="0"/>
              <a:t>29/11/2017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C20A5-20E6-4953-8330-9A61B699A213}" type="slidenum">
              <a:rPr lang="en-GB" smtClean="0"/>
              <a:t>‹#›</a:t>
            </a:fld>
            <a:endParaRPr lang="en-GB"/>
          </a:p>
        </p:txBody>
      </p:sp>
    </p:spTree>
    <p:extLst>
      <p:ext uri="{BB962C8B-B14F-4D97-AF65-F5344CB8AC3E}">
        <p14:creationId xmlns:p14="http://schemas.microsoft.com/office/powerpoint/2010/main" val="13457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Global importance of wetland systems,</a:t>
            </a:r>
            <a:r>
              <a:rPr lang="en-GB" baseline="0" dirty="0" smtClean="0"/>
              <a:t> especially peatlands for water, biodiversity, carbon storage, fibre and fuel.</a:t>
            </a:r>
          </a:p>
          <a:p>
            <a:r>
              <a:rPr lang="en-GB" baseline="0" dirty="0" smtClean="0"/>
              <a:t>Unsustainable use of these systems places the habitats, and the cultural services they provide, at risk.  The negative effects of drainage based land use we are all aware of, including habitat loss, carbon emissions and fire and haze (SE Asia)</a:t>
            </a:r>
            <a:endParaRPr lang="en-GB" dirty="0"/>
          </a:p>
        </p:txBody>
      </p:sp>
      <p:sp>
        <p:nvSpPr>
          <p:cNvPr id="4" name="Slide Number Placeholder 3"/>
          <p:cNvSpPr>
            <a:spLocks noGrp="1"/>
          </p:cNvSpPr>
          <p:nvPr>
            <p:ph type="sldNum" sz="quarter" idx="10"/>
          </p:nvPr>
        </p:nvSpPr>
        <p:spPr/>
        <p:txBody>
          <a:bodyPr/>
          <a:lstStyle/>
          <a:p>
            <a:fld id="{540C20A5-20E6-4953-8330-9A61B699A213}" type="slidenum">
              <a:rPr lang="en-GB" smtClean="0"/>
              <a:t>2</a:t>
            </a:fld>
            <a:endParaRPr lang="en-GB"/>
          </a:p>
        </p:txBody>
      </p:sp>
    </p:spTree>
    <p:extLst>
      <p:ext uri="{BB962C8B-B14F-4D97-AF65-F5344CB8AC3E}">
        <p14:creationId xmlns:p14="http://schemas.microsoft.com/office/powerpoint/2010/main" val="218865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shift towards</a:t>
            </a:r>
            <a:r>
              <a:rPr lang="en-GB" baseline="0" dirty="0" smtClean="0"/>
              <a:t> more sustainable ways of managing the land is on the horizon.  Thanks to growing policy support and a recognition for conserving peatlands, we are already achieving this in some of our upland systems.  Through large scale peatland restoration schemes and land which continues to be used for agricultural use, such as the grazing of hill sheep.</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However, changes in land management practices in many lowland settings are still a barrier. Being able to demonstrate that there can be </a:t>
            </a:r>
            <a:r>
              <a:rPr lang="en-GB" b="1" i="1" baseline="0" dirty="0" smtClean="0"/>
              <a:t>some</a:t>
            </a:r>
            <a:r>
              <a:rPr lang="en-GB" baseline="0" dirty="0" smtClean="0"/>
              <a:t> economic return in </a:t>
            </a:r>
            <a:r>
              <a:rPr lang="en-GB" b="1" i="1" baseline="0" dirty="0" smtClean="0"/>
              <a:t>some </a:t>
            </a:r>
            <a:r>
              <a:rPr lang="en-GB" baseline="0" dirty="0" smtClean="0"/>
              <a:t>peatlands will be key to bringing about some of these changes in land management. However, wetland farming or paludiculture is </a:t>
            </a:r>
            <a:r>
              <a:rPr lang="en-GB" b="1" baseline="0" dirty="0" smtClean="0"/>
              <a:t>not a panacea </a:t>
            </a:r>
            <a:r>
              <a:rPr lang="en-GB" b="0" baseline="0" dirty="0" smtClean="0"/>
              <a:t> and will not be the answer in all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smtClean="0"/>
          </a:p>
        </p:txBody>
      </p:sp>
      <p:sp>
        <p:nvSpPr>
          <p:cNvPr id="4" name="Slide Number Placeholder 3"/>
          <p:cNvSpPr>
            <a:spLocks noGrp="1"/>
          </p:cNvSpPr>
          <p:nvPr>
            <p:ph type="sldNum" sz="quarter" idx="10"/>
          </p:nvPr>
        </p:nvSpPr>
        <p:spPr/>
        <p:txBody>
          <a:bodyPr/>
          <a:lstStyle/>
          <a:p>
            <a:fld id="{540C20A5-20E6-4953-8330-9A61B699A213}" type="slidenum">
              <a:rPr lang="en-GB" smtClean="0"/>
              <a:t>3</a:t>
            </a:fld>
            <a:endParaRPr lang="en-GB"/>
          </a:p>
        </p:txBody>
      </p:sp>
    </p:spTree>
    <p:extLst>
      <p:ext uri="{BB962C8B-B14F-4D97-AF65-F5344CB8AC3E}">
        <p14:creationId xmlns:p14="http://schemas.microsoft.com/office/powerpoint/2010/main" val="121505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The UK Peatland Strategy, which will be published in January sets out a goal for ‘</a:t>
            </a:r>
            <a:r>
              <a:rPr lang="en-GB" sz="1200" b="1" dirty="0" smtClean="0">
                <a:latin typeface="Arial" panose="020B0604020202020204" pitchFamily="34" charset="0"/>
                <a:cs typeface="Arial" panose="020B0604020202020204" pitchFamily="34" charset="0"/>
              </a:rPr>
              <a:t>Adapting the management of drained peatlands under intensive productive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Arial" panose="020B0604020202020204" pitchFamily="34" charset="0"/>
              <a:cs typeface="Arial" panose="020B0604020202020204" pitchFamily="34" charset="0"/>
            </a:endParaRPr>
          </a:p>
          <a:p>
            <a:r>
              <a:rPr lang="en-GB" sz="1200" b="1" dirty="0" smtClean="0">
                <a:latin typeface="Arial" panose="020B0604020202020204" pitchFamily="34" charset="0"/>
                <a:cs typeface="Arial" panose="020B0604020202020204" pitchFamily="34" charset="0"/>
              </a:rPr>
              <a:t>With the outcomes being to: </a:t>
            </a:r>
          </a:p>
          <a:p>
            <a:r>
              <a:rPr lang="en-GB" sz="1200" b="0" dirty="0" smtClean="0">
                <a:latin typeface="Arial" panose="020B0604020202020204" pitchFamily="34" charset="0"/>
                <a:cs typeface="Arial" panose="020B0604020202020204" pitchFamily="34" charset="0"/>
              </a:rPr>
              <a:t>1. </a:t>
            </a:r>
            <a:r>
              <a:rPr lang="en-GB" sz="1200" b="0" dirty="0" smtClean="0">
                <a:latin typeface="+mn-lt"/>
                <a:cs typeface="+mn-cs"/>
              </a:rPr>
              <a:t>Reduce</a:t>
            </a:r>
            <a:r>
              <a:rPr lang="en-GB" sz="1200" b="0" baseline="0" dirty="0" smtClean="0">
                <a:latin typeface="+mn-lt"/>
                <a:cs typeface="+mn-cs"/>
              </a:rPr>
              <a:t> t</a:t>
            </a:r>
            <a:r>
              <a:rPr lang="en-GB" sz="1200" b="0" dirty="0" smtClean="0"/>
              <a:t>he impact of greenhouse gas emissions from the agricultural use of peat through a shift to more sustainable management.</a:t>
            </a:r>
          </a:p>
          <a:p>
            <a:r>
              <a:rPr lang="en-GB" sz="1200" b="0" dirty="0" smtClean="0"/>
              <a:t> </a:t>
            </a:r>
          </a:p>
          <a:p>
            <a:r>
              <a:rPr lang="en-GB" sz="1200" dirty="0" smtClean="0"/>
              <a:t>2.The distribution and extent of agricultural peat soils across the UK is maintained, through the introduction of new soil management regimes and cropping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Arial" panose="020B0604020202020204" pitchFamily="34" charset="0"/>
              <a:cs typeface="Arial" panose="020B0604020202020204" pitchFamily="34" charset="0"/>
            </a:endParaRPr>
          </a:p>
          <a:p>
            <a:endParaRPr lang="en-GB" b="1" dirty="0"/>
          </a:p>
        </p:txBody>
      </p:sp>
      <p:sp>
        <p:nvSpPr>
          <p:cNvPr id="4" name="Slide Number Placeholder 3"/>
          <p:cNvSpPr>
            <a:spLocks noGrp="1"/>
          </p:cNvSpPr>
          <p:nvPr>
            <p:ph type="sldNum" sz="quarter" idx="10"/>
          </p:nvPr>
        </p:nvSpPr>
        <p:spPr/>
        <p:txBody>
          <a:bodyPr/>
          <a:lstStyle/>
          <a:p>
            <a:fld id="{540C20A5-20E6-4953-8330-9A61B699A213}" type="slidenum">
              <a:rPr lang="en-GB" smtClean="0"/>
              <a:t>4</a:t>
            </a:fld>
            <a:endParaRPr lang="en-GB"/>
          </a:p>
        </p:txBody>
      </p:sp>
    </p:spTree>
    <p:extLst>
      <p:ext uri="{BB962C8B-B14F-4D97-AF65-F5344CB8AC3E}">
        <p14:creationId xmlns:p14="http://schemas.microsoft.com/office/powerpoint/2010/main" val="48521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Time</a:t>
            </a:r>
            <a:r>
              <a:rPr lang="en-GB" sz="1200" baseline="0" dirty="0" smtClean="0">
                <a:latin typeface="Arial" panose="020B0604020202020204" pitchFamily="34" charset="0"/>
                <a:cs typeface="Arial" panose="020B0604020202020204" pitchFamily="34" charset="0"/>
              </a:rPr>
              <a:t> for a transition.  The opportunity presented to us through the desire of the horticultural industry to embrace more sustainable practices is one which we should seize.  There will be other examples </a:t>
            </a:r>
            <a:r>
              <a:rPr lang="en-GB" sz="1200" baseline="0" dirty="0" smtClean="0">
                <a:latin typeface="Arial" panose="020B0604020202020204" pitchFamily="34" charset="0"/>
                <a:cs typeface="Arial" panose="020B0604020202020204" pitchFamily="34" charset="0"/>
              </a:rPr>
              <a:t>in the UK where </a:t>
            </a:r>
            <a:r>
              <a:rPr lang="en-GB" sz="1200" baseline="0" dirty="0" smtClean="0">
                <a:latin typeface="Arial" panose="020B0604020202020204" pitchFamily="34" charset="0"/>
                <a:cs typeface="Arial" panose="020B0604020202020204" pitchFamily="34" charset="0"/>
              </a:rPr>
              <a:t>individuals are ready to support change and it is our responsibility to make sure that paludiculture is not just a vision within the UK.  We need to be able to start and deliver actual projects and large scale demonstration sites.  There are obvious challenges associated with this which need to be overcome quickly- funding being an obvious initial barrier to delivering these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smtClean="0">
                <a:latin typeface="Arial" panose="020B0604020202020204" pitchFamily="34" charset="0"/>
                <a:cs typeface="Arial" panose="020B0604020202020204" pitchFamily="34" charset="0"/>
              </a:rPr>
              <a:t>Paludiculture represents an opportunity to convey peatlands as ‘useful’ and ‘valuable’ to new audiences and so communication will be a vital part of any projects going forwards. There are opportunities with a range of peatland products to do this e.g. cranberries for the Christmas dining table originate from peatlands. Sphagnum has historic and cultural value- the story of Sphagnum being used in wartime wound dressings always seems to capture the public imagination and interest- but there are also modern day uses as a gardening product in the form of ‘white peat’.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0C20A5-20E6-4953-8330-9A61B699A213}" type="slidenum">
              <a:rPr lang="en-GB" smtClean="0"/>
              <a:t>5</a:t>
            </a:fld>
            <a:endParaRPr lang="en-GB"/>
          </a:p>
        </p:txBody>
      </p:sp>
    </p:spTree>
    <p:extLst>
      <p:ext uri="{BB962C8B-B14F-4D97-AF65-F5344CB8AC3E}">
        <p14:creationId xmlns:p14="http://schemas.microsoft.com/office/powerpoint/2010/main" val="204886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smtClean="0">
                <a:latin typeface="Arial" panose="020B0604020202020204" pitchFamily="34" charset="0"/>
                <a:cs typeface="Arial" panose="020B0604020202020204" pitchFamily="34" charset="0"/>
              </a:rPr>
              <a:t>As you will see from your delegate pack, there are a range of questions which we hope to explore: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What is paludiculture?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Where and when could it be necessary in the UK?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What are the challenges, incentives and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Who are the key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What is the market potential?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Can it be a viable, sustainable alternative to more traditional agriculture on wetlands?</a:t>
            </a:r>
            <a:endParaRPr lang="en-GB" b="0" i="0" u="non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smtClean="0">
                <a:latin typeface="Arial" panose="020B0604020202020204" pitchFamily="34" charset="0"/>
                <a:cs typeface="Arial" panose="020B0604020202020204" pitchFamily="34" charset="0"/>
              </a:rPr>
              <a:t>I, and I am sure the rest of you as well, are looking forwards to discussing many of these aspects over the next two days as we hear from a range of speakers and have the chance to exchange ideas about how the future of paludiculture in the UK can be shaped.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smtClean="0">
                <a:latin typeface="Arial" panose="020B0604020202020204" pitchFamily="34" charset="0"/>
                <a:cs typeface="Arial" panose="020B0604020202020204" pitchFamily="34" charset="0"/>
              </a:rPr>
              <a:t>Our keynote speakers this morning will be presenting on their experiences from across Europe: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Greta </a:t>
            </a:r>
            <a:r>
              <a:rPr lang="en-GB" sz="1200" b="0" i="0" u="none" baseline="0" dirty="0" err="1" smtClean="0">
                <a:latin typeface="Arial" panose="020B0604020202020204" pitchFamily="34" charset="0"/>
                <a:cs typeface="Arial" panose="020B0604020202020204" pitchFamily="34" charset="0"/>
              </a:rPr>
              <a:t>Gaudig</a:t>
            </a:r>
            <a:r>
              <a:rPr lang="en-GB" sz="1200" b="0" i="0" u="none" baseline="0" dirty="0" smtClean="0">
                <a:latin typeface="Arial" panose="020B0604020202020204" pitchFamily="34" charset="0"/>
                <a:cs typeface="Arial" panose="020B0604020202020204" pitchFamily="34" charset="0"/>
              </a:rPr>
              <a:t> will cover the potential for climate change adaptation and mitigation from paludiculture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Sabine </a:t>
            </a:r>
            <a:r>
              <a:rPr lang="en-GB" sz="1200" b="0" i="0" u="none" baseline="0" dirty="0" err="1" smtClean="0">
                <a:latin typeface="Arial" panose="020B0604020202020204" pitchFamily="34" charset="0"/>
                <a:cs typeface="Arial" panose="020B0604020202020204" pitchFamily="34" charset="0"/>
              </a:rPr>
              <a:t>Wichmann</a:t>
            </a:r>
            <a:r>
              <a:rPr lang="en-GB" sz="1200" b="0" i="0" u="none" baseline="0" dirty="0" smtClean="0">
                <a:latin typeface="Arial" panose="020B0604020202020204" pitchFamily="34" charset="0"/>
                <a:cs typeface="Arial" panose="020B0604020202020204" pitchFamily="34" charset="0"/>
              </a:rPr>
              <a:t> will share with us some experience of production of crops on peatlands in Germany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baseline="0" dirty="0" smtClean="0">
                <a:latin typeface="Arial" panose="020B0604020202020204" pitchFamily="34" charset="0"/>
                <a:cs typeface="Arial" panose="020B0604020202020204" pitchFamily="34" charset="0"/>
              </a:rPr>
              <a:t>And </a:t>
            </a:r>
            <a:r>
              <a:rPr lang="en-GB" sz="1200" b="0" i="0" u="none" baseline="0" dirty="0" err="1" smtClean="0">
                <a:latin typeface="Arial" panose="020B0604020202020204" pitchFamily="34" charset="0"/>
                <a:cs typeface="Arial" panose="020B0604020202020204" pitchFamily="34" charset="0"/>
              </a:rPr>
              <a:t>Silke</a:t>
            </a:r>
            <a:r>
              <a:rPr lang="en-GB" sz="1200" b="0" i="0" u="none" baseline="0" dirty="0" smtClean="0">
                <a:latin typeface="Arial" panose="020B0604020202020204" pitchFamily="34" charset="0"/>
                <a:cs typeface="Arial" panose="020B0604020202020204" pitchFamily="34" charset="0"/>
              </a:rPr>
              <a:t> Kumar will finish off this mornings first session with a presentation on the production of Sphagnum as a horticultural product.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i="0" u="none" baseline="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baseline="0" dirty="0" smtClean="0">
                <a:latin typeface="Arial" panose="020B0604020202020204" pitchFamily="34" charset="0"/>
                <a:cs typeface="Arial" panose="020B0604020202020204" pitchFamily="34" charset="0"/>
              </a:rPr>
              <a:t>Thank you and enjoy the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0C20A5-20E6-4953-8330-9A61B699A213}" type="slidenum">
              <a:rPr lang="en-GB" smtClean="0"/>
              <a:t>6</a:t>
            </a:fld>
            <a:endParaRPr lang="en-GB"/>
          </a:p>
        </p:txBody>
      </p:sp>
    </p:spTree>
    <p:extLst>
      <p:ext uri="{BB962C8B-B14F-4D97-AF65-F5344CB8AC3E}">
        <p14:creationId xmlns:p14="http://schemas.microsoft.com/office/powerpoint/2010/main" val="190591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69E851-CEF0-4E5A-8167-230706BEF092}"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1986620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69E851-CEF0-4E5A-8167-230706BEF092}"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425401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69E851-CEF0-4E5A-8167-230706BEF092}"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99687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069E851-CEF0-4E5A-8167-230706BEF092}"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360182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69E851-CEF0-4E5A-8167-230706BEF092}" type="datetimeFigureOut">
              <a:rPr lang="en-GB" smtClean="0"/>
              <a:t>29/11/2017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1601385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069E851-CEF0-4E5A-8167-230706BEF092}" type="datetimeFigureOut">
              <a:rPr lang="en-GB" smtClean="0"/>
              <a:t>29/11/2017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667693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069E851-CEF0-4E5A-8167-230706BEF092}" type="datetimeFigureOut">
              <a:rPr lang="en-GB" smtClean="0"/>
              <a:t>29/11/2017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243483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069E851-CEF0-4E5A-8167-230706BEF092}" type="datetimeFigureOut">
              <a:rPr lang="en-GB" smtClean="0"/>
              <a:t>29/11/2017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357747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9E851-CEF0-4E5A-8167-230706BEF092}" type="datetimeFigureOut">
              <a:rPr lang="en-GB" smtClean="0"/>
              <a:t>29/11/2017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2891047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9E851-CEF0-4E5A-8167-230706BEF092}" type="datetimeFigureOut">
              <a:rPr lang="en-GB" smtClean="0"/>
              <a:t>29/11/2017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122805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9E851-CEF0-4E5A-8167-230706BEF092}" type="datetimeFigureOut">
              <a:rPr lang="en-GB" smtClean="0"/>
              <a:t>29/11/2017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99869E-B035-484F-A12C-69522A6B419F}" type="slidenum">
              <a:rPr lang="en-GB" smtClean="0"/>
              <a:t>‹#›</a:t>
            </a:fld>
            <a:endParaRPr lang="en-GB"/>
          </a:p>
        </p:txBody>
      </p:sp>
    </p:spTree>
    <p:extLst>
      <p:ext uri="{BB962C8B-B14F-4D97-AF65-F5344CB8AC3E}">
        <p14:creationId xmlns:p14="http://schemas.microsoft.com/office/powerpoint/2010/main" val="30950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9E851-CEF0-4E5A-8167-230706BEF092}" type="datetimeFigureOut">
              <a:rPr lang="en-GB" smtClean="0"/>
              <a:t>29/11/2017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9869E-B035-484F-A12C-69522A6B419F}" type="slidenum">
              <a:rPr lang="en-GB" smtClean="0"/>
              <a:t>‹#›</a:t>
            </a:fld>
            <a:endParaRPr lang="en-GB"/>
          </a:p>
        </p:txBody>
      </p:sp>
    </p:spTree>
    <p:extLst>
      <p:ext uri="{BB962C8B-B14F-4D97-AF65-F5344CB8AC3E}">
        <p14:creationId xmlns:p14="http://schemas.microsoft.com/office/powerpoint/2010/main" val="1048572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1487" b="26286"/>
          <a:stretch/>
        </p:blipFill>
        <p:spPr>
          <a:xfrm>
            <a:off x="0" y="1546411"/>
            <a:ext cx="9144000" cy="27297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898" y="304375"/>
            <a:ext cx="2205298" cy="1242036"/>
          </a:xfrm>
          <a:prstGeom prst="rect">
            <a:avLst/>
          </a:prstGeom>
        </p:spPr>
      </p:pic>
      <p:sp>
        <p:nvSpPr>
          <p:cNvPr id="7" name="TextBox 6"/>
          <p:cNvSpPr txBox="1"/>
          <p:nvPr/>
        </p:nvSpPr>
        <p:spPr>
          <a:xfrm>
            <a:off x="0" y="4598894"/>
            <a:ext cx="9144000" cy="1415772"/>
          </a:xfrm>
          <a:prstGeom prst="rect">
            <a:avLst/>
          </a:prstGeom>
          <a:noFill/>
        </p:spPr>
        <p:txBody>
          <a:bodyPr wrap="square" rtlCol="0">
            <a:spAutoFit/>
          </a:bodyPr>
          <a:lstStyle/>
          <a:p>
            <a:pPr algn="ctr"/>
            <a:r>
              <a:rPr lang="en-GB" sz="4000" b="1" dirty="0" smtClean="0">
                <a:latin typeface="Arial" panose="020B0604020202020204" pitchFamily="34" charset="0"/>
                <a:cs typeface="Arial" panose="020B0604020202020204" pitchFamily="34" charset="0"/>
              </a:rPr>
              <a:t>Paludiculture UK</a:t>
            </a:r>
          </a:p>
          <a:p>
            <a:pPr algn="ctr"/>
            <a:r>
              <a:rPr lang="en-GB" sz="2800" b="1" dirty="0" smtClean="0">
                <a:latin typeface="Arial" panose="020B0604020202020204" pitchFamily="34" charset="0"/>
                <a:cs typeface="Arial" panose="020B0604020202020204" pitchFamily="34" charset="0"/>
              </a:rPr>
              <a:t>Working with our wetlands</a:t>
            </a:r>
          </a:p>
          <a:p>
            <a:pPr algn="ctr"/>
            <a:r>
              <a:rPr lang="en-GB" dirty="0" smtClean="0">
                <a:latin typeface="Arial" panose="020B0604020202020204" pitchFamily="34" charset="0"/>
                <a:cs typeface="Arial" panose="020B0604020202020204" pitchFamily="34" charset="0"/>
              </a:rPr>
              <a:t>29</a:t>
            </a:r>
            <a:r>
              <a:rPr lang="en-GB" baseline="30000" dirty="0" smtClean="0">
                <a:latin typeface="Arial" panose="020B0604020202020204" pitchFamily="34" charset="0"/>
                <a:cs typeface="Arial" panose="020B0604020202020204" pitchFamily="34" charset="0"/>
              </a:rPr>
              <a:t>th</a:t>
            </a:r>
            <a:r>
              <a:rPr lang="en-GB" dirty="0" smtClean="0">
                <a:latin typeface="Arial" panose="020B0604020202020204" pitchFamily="34" charset="0"/>
                <a:cs typeface="Arial" panose="020B0604020202020204" pitchFamily="34" charset="0"/>
              </a:rPr>
              <a:t>-30</a:t>
            </a:r>
            <a:r>
              <a:rPr lang="en-GB" baseline="30000" dirty="0" smtClean="0">
                <a:latin typeface="Arial" panose="020B0604020202020204" pitchFamily="34" charset="0"/>
                <a:cs typeface="Arial" panose="020B0604020202020204" pitchFamily="34" charset="0"/>
              </a:rPr>
              <a:t>th</a:t>
            </a:r>
            <a:r>
              <a:rPr lang="en-GB" dirty="0" smtClean="0">
                <a:latin typeface="Arial" panose="020B0604020202020204" pitchFamily="34" charset="0"/>
                <a:cs typeface="Arial" panose="020B0604020202020204" pitchFamily="34" charset="0"/>
              </a:rPr>
              <a:t> November 2017</a:t>
            </a:r>
          </a:p>
        </p:txBody>
      </p:sp>
      <p:pic>
        <p:nvPicPr>
          <p:cNvPr id="8" name="Picture 7"/>
          <p:cNvPicPr>
            <a:picLocks noChangeAspect="1"/>
          </p:cNvPicPr>
          <p:nvPr/>
        </p:nvPicPr>
        <p:blipFill>
          <a:blip r:embed="rId4"/>
          <a:stretch>
            <a:fillRect/>
          </a:stretch>
        </p:blipFill>
        <p:spPr>
          <a:xfrm>
            <a:off x="537881" y="4768995"/>
            <a:ext cx="1183343" cy="1183343"/>
          </a:xfrm>
          <a:prstGeom prst="rect">
            <a:avLst/>
          </a:prstGeom>
        </p:spPr>
      </p:pic>
      <p:pic>
        <p:nvPicPr>
          <p:cNvPr id="9" name="Picture 8"/>
          <p:cNvPicPr>
            <a:picLocks noChangeAspect="1"/>
          </p:cNvPicPr>
          <p:nvPr/>
        </p:nvPicPr>
        <p:blipFill>
          <a:blip r:embed="rId5"/>
          <a:stretch>
            <a:fillRect/>
          </a:stretch>
        </p:blipFill>
        <p:spPr>
          <a:xfrm>
            <a:off x="7534085" y="4714145"/>
            <a:ext cx="952456" cy="1238193"/>
          </a:xfrm>
          <a:prstGeom prst="rect">
            <a:avLst/>
          </a:prstGeom>
        </p:spPr>
      </p:pic>
    </p:spTree>
    <p:extLst>
      <p:ext uri="{BB962C8B-B14F-4D97-AF65-F5344CB8AC3E}">
        <p14:creationId xmlns:p14="http://schemas.microsoft.com/office/powerpoint/2010/main" val="1015588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2111" b="41679"/>
          <a:stretch/>
        </p:blipFill>
        <p:spPr>
          <a:xfrm>
            <a:off x="0" y="416859"/>
            <a:ext cx="9144000" cy="16943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7588" y="304375"/>
            <a:ext cx="1211608" cy="682384"/>
          </a:xfrm>
          <a:prstGeom prst="rect">
            <a:avLst/>
          </a:prstGeom>
        </p:spPr>
      </p:pic>
      <p:grpSp>
        <p:nvGrpSpPr>
          <p:cNvPr id="12" name="Group 11"/>
          <p:cNvGrpSpPr/>
          <p:nvPr/>
        </p:nvGrpSpPr>
        <p:grpSpPr>
          <a:xfrm>
            <a:off x="666750" y="2533650"/>
            <a:ext cx="5964641" cy="3753168"/>
            <a:chOff x="285750" y="2552700"/>
            <a:chExt cx="5964641" cy="3753168"/>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0" y="2552700"/>
              <a:ext cx="5964641" cy="3753168"/>
            </a:xfrm>
            <a:prstGeom prst="rect">
              <a:avLst/>
            </a:prstGeom>
          </p:spPr>
        </p:pic>
        <p:sp>
          <p:nvSpPr>
            <p:cNvPr id="11" name="TextBox 10"/>
            <p:cNvSpPr txBox="1"/>
            <p:nvPr/>
          </p:nvSpPr>
          <p:spPr>
            <a:xfrm>
              <a:off x="3907241" y="6044257"/>
              <a:ext cx="2343150" cy="261610"/>
            </a:xfrm>
            <a:prstGeom prst="rect">
              <a:avLst/>
            </a:prstGeom>
            <a:noFill/>
          </p:spPr>
          <p:txBody>
            <a:bodyPr wrap="square" rtlCol="0">
              <a:spAutoFit/>
            </a:bodyPr>
            <a:lstStyle/>
            <a:p>
              <a:pPr algn="r"/>
              <a:r>
                <a:rPr lang="en-GB" sz="1050" dirty="0" smtClean="0">
                  <a:latin typeface="Arial" panose="020B0604020202020204" pitchFamily="34" charset="0"/>
                  <a:cs typeface="Arial" panose="020B0604020202020204" pitchFamily="34" charset="0"/>
                </a:rPr>
                <a:t>© Trevor </a:t>
              </a:r>
              <a:r>
                <a:rPr lang="en-GB" sz="1050" dirty="0" err="1" smtClean="0">
                  <a:latin typeface="Arial" panose="020B0604020202020204" pitchFamily="34" charset="0"/>
                  <a:cs typeface="Arial" panose="020B0604020202020204" pitchFamily="34" charset="0"/>
                </a:rPr>
                <a:t>WIlson</a:t>
              </a:r>
              <a:endParaRPr lang="en-GB" sz="1050" dirty="0">
                <a:latin typeface="Arial" panose="020B0604020202020204" pitchFamily="34" charset="0"/>
                <a:cs typeface="Arial" panose="020B0604020202020204" pitchFamily="34" charset="0"/>
              </a:endParaRPr>
            </a:p>
          </p:txBody>
        </p:sp>
      </p:grpSp>
      <p:grpSp>
        <p:nvGrpSpPr>
          <p:cNvPr id="14" name="Group 13"/>
          <p:cNvGrpSpPr/>
          <p:nvPr/>
        </p:nvGrpSpPr>
        <p:grpSpPr>
          <a:xfrm>
            <a:off x="1071509" y="2552573"/>
            <a:ext cx="5629585" cy="3765038"/>
            <a:chOff x="1235158" y="2552700"/>
            <a:chExt cx="5629585" cy="3765038"/>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158" y="2552700"/>
              <a:ext cx="5629585" cy="3753167"/>
            </a:xfrm>
            <a:prstGeom prst="rect">
              <a:avLst/>
            </a:prstGeom>
          </p:spPr>
        </p:pic>
        <p:sp>
          <p:nvSpPr>
            <p:cNvPr id="13" name="TextBox 12"/>
            <p:cNvSpPr txBox="1"/>
            <p:nvPr/>
          </p:nvSpPr>
          <p:spPr>
            <a:xfrm>
              <a:off x="5619787" y="6040739"/>
              <a:ext cx="1244956" cy="276999"/>
            </a:xfrm>
            <a:prstGeom prst="rect">
              <a:avLst/>
            </a:prstGeom>
            <a:noFill/>
          </p:spPr>
          <p:txBody>
            <a:bodyPr wrap="none" rtlCol="0">
              <a:spAutoFit/>
            </a:bodyPr>
            <a:lstStyle/>
            <a:p>
              <a:r>
                <a:rPr lang="en-GB" sz="1200" dirty="0" smtClean="0">
                  <a:solidFill>
                    <a:schemeClr val="bg1"/>
                  </a:solidFill>
                  <a:latin typeface="Arial" panose="020B0604020202020204" pitchFamily="34" charset="0"/>
                  <a:cs typeface="Arial" panose="020B0604020202020204" pitchFamily="34" charset="0"/>
                </a:rPr>
                <a:t>© Ahmad </a:t>
              </a:r>
              <a:r>
                <a:rPr lang="en-GB" sz="1200" dirty="0" err="1" smtClean="0">
                  <a:solidFill>
                    <a:schemeClr val="bg1"/>
                  </a:solidFill>
                  <a:latin typeface="Arial" panose="020B0604020202020204" pitchFamily="34" charset="0"/>
                  <a:cs typeface="Arial" panose="020B0604020202020204" pitchFamily="34" charset="0"/>
                </a:rPr>
                <a:t>Aquel</a:t>
              </a:r>
              <a:endParaRPr lang="en-GB" sz="1200" dirty="0">
                <a:solidFill>
                  <a:schemeClr val="bg1"/>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3365" y="2514728"/>
            <a:ext cx="5629751" cy="3753167"/>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r="7769"/>
          <a:stretch/>
        </p:blipFill>
        <p:spPr>
          <a:xfrm>
            <a:off x="1942238" y="2518262"/>
            <a:ext cx="6204418" cy="3783961"/>
          </a:xfrm>
          <a:prstGeom prst="rect">
            <a:avLst/>
          </a:prstGeom>
        </p:spPr>
      </p:pic>
      <p:grpSp>
        <p:nvGrpSpPr>
          <p:cNvPr id="4" name="Group 3"/>
          <p:cNvGrpSpPr/>
          <p:nvPr/>
        </p:nvGrpSpPr>
        <p:grpSpPr>
          <a:xfrm>
            <a:off x="2492230" y="2514404"/>
            <a:ext cx="5927816" cy="3791660"/>
            <a:chOff x="3341846" y="2567627"/>
            <a:chExt cx="5467350" cy="3631300"/>
          </a:xfrm>
        </p:grpSpPr>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1846" y="2567627"/>
              <a:ext cx="5467350" cy="3631300"/>
            </a:xfrm>
            <a:prstGeom prst="rect">
              <a:avLst/>
            </a:prstGeom>
          </p:spPr>
        </p:pic>
        <p:sp>
          <p:nvSpPr>
            <p:cNvPr id="3" name="TextBox 2"/>
            <p:cNvSpPr txBox="1"/>
            <p:nvPr/>
          </p:nvSpPr>
          <p:spPr>
            <a:xfrm>
              <a:off x="7116104" y="5945011"/>
              <a:ext cx="1693092" cy="253916"/>
            </a:xfrm>
            <a:prstGeom prst="rect">
              <a:avLst/>
            </a:prstGeom>
            <a:noFill/>
          </p:spPr>
          <p:txBody>
            <a:bodyPr wrap="none" rtlCol="0">
              <a:spAutoFit/>
            </a:bodyPr>
            <a:lstStyle/>
            <a:p>
              <a:pPr algn="r"/>
              <a:r>
                <a:rPr lang="en-GB" sz="1050" dirty="0" smtClean="0">
                  <a:solidFill>
                    <a:schemeClr val="bg1"/>
                  </a:solidFill>
                  <a:latin typeface="Arial" panose="020B0604020202020204" pitchFamily="34" charset="0"/>
                  <a:cs typeface="Arial" panose="020B0604020202020204" pitchFamily="34" charset="0"/>
                </a:rPr>
                <a:t>© </a:t>
              </a:r>
              <a:r>
                <a:rPr lang="en-GB" sz="1050" dirty="0" err="1" smtClean="0">
                  <a:solidFill>
                    <a:schemeClr val="bg1"/>
                  </a:solidFill>
                  <a:latin typeface="Arial" panose="020B0604020202020204" pitchFamily="34" charset="0"/>
                  <a:cs typeface="Arial" panose="020B0604020202020204" pitchFamily="34" charset="0"/>
                </a:rPr>
                <a:t>Aulia</a:t>
              </a:r>
              <a:r>
                <a:rPr lang="en-GB" sz="1050" dirty="0" smtClean="0">
                  <a:solidFill>
                    <a:schemeClr val="bg1"/>
                  </a:solidFill>
                  <a:latin typeface="Arial" panose="020B0604020202020204" pitchFamily="34" charset="0"/>
                  <a:cs typeface="Arial" panose="020B0604020202020204" pitchFamily="34" charset="0"/>
                </a:rPr>
                <a:t> </a:t>
              </a:r>
              <a:r>
                <a:rPr lang="en-GB" sz="1050" dirty="0" err="1" smtClean="0">
                  <a:solidFill>
                    <a:schemeClr val="bg1"/>
                  </a:solidFill>
                  <a:latin typeface="Arial" panose="020B0604020202020204" pitchFamily="34" charset="0"/>
                  <a:cs typeface="Arial" panose="020B0604020202020204" pitchFamily="34" charset="0"/>
                </a:rPr>
                <a:t>Erlangga</a:t>
              </a:r>
              <a:r>
                <a:rPr lang="en-GB" sz="1050" dirty="0" smtClean="0">
                  <a:solidFill>
                    <a:schemeClr val="bg1"/>
                  </a:solidFill>
                  <a:latin typeface="Arial" panose="020B0604020202020204" pitchFamily="34" charset="0"/>
                  <a:cs typeface="Arial" panose="020B0604020202020204" pitchFamily="34" charset="0"/>
                </a:rPr>
                <a:t> CIFOR </a:t>
              </a:r>
              <a:endParaRPr lang="en-GB" sz="105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672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2111" b="41679"/>
          <a:stretch/>
        </p:blipFill>
        <p:spPr>
          <a:xfrm>
            <a:off x="0" y="416859"/>
            <a:ext cx="9144000" cy="16943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7588" y="304375"/>
            <a:ext cx="1211608" cy="682384"/>
          </a:xfrm>
          <a:prstGeom prst="rect">
            <a:avLst/>
          </a:prstGeom>
        </p:spPr>
      </p:pic>
      <p:grpSp>
        <p:nvGrpSpPr>
          <p:cNvPr id="4" name="Group 3"/>
          <p:cNvGrpSpPr/>
          <p:nvPr/>
        </p:nvGrpSpPr>
        <p:grpSpPr>
          <a:xfrm>
            <a:off x="590549" y="2407800"/>
            <a:ext cx="7991133" cy="4145400"/>
            <a:chOff x="590549" y="2407800"/>
            <a:chExt cx="7991133" cy="414540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21716" b="4923"/>
            <a:stretch/>
          </p:blipFill>
          <p:spPr>
            <a:xfrm>
              <a:off x="590549" y="2407800"/>
              <a:ext cx="7991133" cy="4145400"/>
            </a:xfrm>
            <a:prstGeom prst="rect">
              <a:avLst/>
            </a:prstGeom>
          </p:spPr>
        </p:pic>
        <p:sp>
          <p:nvSpPr>
            <p:cNvPr id="3" name="TextBox 2"/>
            <p:cNvSpPr txBox="1"/>
            <p:nvPr/>
          </p:nvSpPr>
          <p:spPr>
            <a:xfrm>
              <a:off x="4586115" y="6276201"/>
              <a:ext cx="3995567" cy="276999"/>
            </a:xfrm>
            <a:prstGeom prst="rect">
              <a:avLst/>
            </a:prstGeom>
            <a:noFill/>
          </p:spPr>
          <p:txBody>
            <a:bodyPr wrap="square" rtlCol="0">
              <a:spAutoFit/>
            </a:bodyPr>
            <a:lstStyle/>
            <a:p>
              <a:pPr algn="r"/>
              <a:r>
                <a:rPr lang="en-GB" sz="1200" dirty="0" smtClean="0">
                  <a:solidFill>
                    <a:schemeClr val="bg1"/>
                  </a:solidFill>
                  <a:latin typeface="Arial" panose="020B0604020202020204" pitchFamily="34" charset="0"/>
                  <a:cs typeface="Arial" panose="020B0604020202020204" pitchFamily="34" charset="0"/>
                </a:rPr>
                <a:t>© Marches Mosses Shropshire Wildlife Trust</a:t>
              </a:r>
              <a:endParaRPr lang="en-GB" sz="1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9009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0"/>
            <a:ext cx="9184341" cy="6858000"/>
            <a:chOff x="0" y="0"/>
            <a:chExt cx="9184341" cy="6858000"/>
          </a:xfrm>
        </p:grpSpPr>
        <p:pic>
          <p:nvPicPr>
            <p:cNvPr id="14" name="Picture 1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1315"/>
            <a:stretch/>
          </p:blipFill>
          <p:spPr>
            <a:xfrm>
              <a:off x="0" y="0"/>
              <a:ext cx="9184341" cy="6858000"/>
            </a:xfrm>
            <a:prstGeom prst="rect">
              <a:avLst/>
            </a:prstGeom>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8715" y="409317"/>
              <a:ext cx="2524144" cy="1418178"/>
            </a:xfrm>
            <a:prstGeom prst="rect">
              <a:avLst/>
            </a:prstGeom>
          </p:spPr>
        </p:pic>
        <p:sp>
          <p:nvSpPr>
            <p:cNvPr id="21" name="Rectangle 20"/>
            <p:cNvSpPr/>
            <p:nvPr/>
          </p:nvSpPr>
          <p:spPr>
            <a:xfrm>
              <a:off x="1239370" y="2158242"/>
              <a:ext cx="6705600" cy="3407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411705" y="2214797"/>
              <a:ext cx="3315331" cy="461665"/>
            </a:xfrm>
            <a:prstGeom prst="rect">
              <a:avLst/>
            </a:prstGeom>
          </p:spPr>
          <p:txBody>
            <a:bodyPr wrap="none">
              <a:spAutoFit/>
            </a:bodyPr>
            <a:lstStyle/>
            <a:p>
              <a:r>
                <a:rPr lang="en-GB" sz="2400" b="1" dirty="0" smtClean="0">
                  <a:latin typeface="Arial" panose="020B0604020202020204" pitchFamily="34" charset="0"/>
                  <a:cs typeface="Arial" panose="020B0604020202020204" pitchFamily="34" charset="0"/>
                </a:rPr>
                <a:t>UK Peatland Strategy</a:t>
              </a:r>
              <a:endParaRPr lang="en-GB" sz="2400" dirty="0"/>
            </a:p>
          </p:txBody>
        </p:sp>
        <p:grpSp>
          <p:nvGrpSpPr>
            <p:cNvPr id="20" name="Group 19"/>
            <p:cNvGrpSpPr/>
            <p:nvPr/>
          </p:nvGrpSpPr>
          <p:grpSpPr>
            <a:xfrm>
              <a:off x="2189008" y="2683961"/>
              <a:ext cx="5314950" cy="1544498"/>
              <a:chOff x="-5783918" y="2317611"/>
              <a:chExt cx="5314950" cy="1544498"/>
            </a:xfrm>
          </p:grpSpPr>
          <p:sp>
            <p:nvSpPr>
              <p:cNvPr id="11" name="TextBox 10"/>
              <p:cNvSpPr txBox="1"/>
              <p:nvPr/>
            </p:nvSpPr>
            <p:spPr>
              <a:xfrm>
                <a:off x="-5783918" y="2477114"/>
                <a:ext cx="5314950" cy="1384995"/>
              </a:xfrm>
              <a:prstGeom prst="rect">
                <a:avLst/>
              </a:prstGeom>
              <a:solidFill>
                <a:srgbClr val="FFFFFF">
                  <a:alpha val="38824"/>
                </a:srgbClr>
              </a:solidFill>
            </p:spPr>
            <p:txBody>
              <a:bodyPr wrap="square" rtlCol="0">
                <a:spAutoFit/>
              </a:bodyPr>
              <a:lstStyle/>
              <a:p>
                <a:r>
                  <a:rPr lang="en-GB" sz="2800" b="1" dirty="0" smtClean="0">
                    <a:latin typeface="Arial" panose="020B0604020202020204" pitchFamily="34" charset="0"/>
                    <a:cs typeface="Arial" panose="020B0604020202020204" pitchFamily="34" charset="0"/>
                  </a:rPr>
                  <a:t>          Adapt management of drained peatlands under intensive productive use”       </a:t>
                </a:r>
                <a:endParaRPr lang="en-GB" sz="3600" b="1"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rot="10800000">
                <a:off x="-5783917" y="2317611"/>
                <a:ext cx="934572" cy="561545"/>
              </a:xfrm>
              <a:prstGeom prst="rect">
                <a:avLst/>
              </a:prstGeom>
            </p:spPr>
          </p:pic>
        </p:grpSp>
        <p:sp>
          <p:nvSpPr>
            <p:cNvPr id="18" name="Rectangle 17"/>
            <p:cNvSpPr/>
            <p:nvPr/>
          </p:nvSpPr>
          <p:spPr>
            <a:xfrm>
              <a:off x="1411705" y="4367439"/>
              <a:ext cx="6368716" cy="400110"/>
            </a:xfrm>
            <a:prstGeom prst="rect">
              <a:avLst/>
            </a:prstGeom>
          </p:spPr>
          <p:txBody>
            <a:bodyPr wrap="square">
              <a:spAutoFit/>
            </a:bodyPr>
            <a:lstStyle/>
            <a:p>
              <a:r>
                <a:rPr lang="en-GB" sz="2000" b="0" dirty="0" smtClean="0">
                  <a:latin typeface="Arial" panose="020B0604020202020204" pitchFamily="34" charset="0"/>
                  <a:cs typeface="Arial" panose="020B0604020202020204" pitchFamily="34" charset="0"/>
                </a:rPr>
                <a:t>1. Reduce</a:t>
              </a:r>
              <a:r>
                <a:rPr lang="en-GB" sz="2000" b="0" baseline="0" dirty="0" smtClean="0">
                  <a:latin typeface="Arial" panose="020B0604020202020204" pitchFamily="34" charset="0"/>
                  <a:cs typeface="Arial" panose="020B0604020202020204" pitchFamily="34" charset="0"/>
                </a:rPr>
                <a:t> t</a:t>
              </a:r>
              <a:r>
                <a:rPr lang="en-GB" sz="2000" b="0" dirty="0" smtClean="0">
                  <a:latin typeface="Arial" panose="020B0604020202020204" pitchFamily="34" charset="0"/>
                  <a:cs typeface="Arial" panose="020B0604020202020204" pitchFamily="34" charset="0"/>
                </a:rPr>
                <a:t>he impact of greenhouse gas emissions </a:t>
              </a:r>
              <a:endParaRPr lang="en-GB" sz="2000" dirty="0">
                <a:latin typeface="Arial" panose="020B0604020202020204" pitchFamily="34" charset="0"/>
                <a:cs typeface="Arial" panose="020B0604020202020204" pitchFamily="34" charset="0"/>
              </a:endParaRPr>
            </a:p>
          </p:txBody>
        </p:sp>
        <p:sp>
          <p:nvSpPr>
            <p:cNvPr id="19" name="Rectangle 18"/>
            <p:cNvSpPr/>
            <p:nvPr/>
          </p:nvSpPr>
          <p:spPr>
            <a:xfrm>
              <a:off x="1411705" y="4767549"/>
              <a:ext cx="6368715" cy="707886"/>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2.Maintain the distribution and extent of agricultural peat soils across the UK</a:t>
              </a:r>
              <a:endParaRPr lang="en-GB" sz="2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05629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242" y="486907"/>
            <a:ext cx="7855758" cy="55290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7588" y="304375"/>
            <a:ext cx="1211608" cy="682384"/>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75" t="6764" r="6593" b="1779"/>
          <a:stretch/>
        </p:blipFill>
        <p:spPr>
          <a:xfrm>
            <a:off x="6147177" y="3335745"/>
            <a:ext cx="2900821" cy="2862746"/>
          </a:xfrm>
          <a:prstGeom prst="rect">
            <a:avLst/>
          </a:prstGeom>
        </p:spPr>
      </p:pic>
    </p:spTree>
    <p:extLst>
      <p:ext uri="{BB962C8B-B14F-4D97-AF65-F5344CB8AC3E}">
        <p14:creationId xmlns:p14="http://schemas.microsoft.com/office/powerpoint/2010/main" val="37853265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2111" b="41679"/>
          <a:stretch/>
        </p:blipFill>
        <p:spPr>
          <a:xfrm>
            <a:off x="0" y="416859"/>
            <a:ext cx="9144000" cy="169432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7588" y="304375"/>
            <a:ext cx="1211608" cy="682384"/>
          </a:xfrm>
          <a:prstGeom prst="rect">
            <a:avLst/>
          </a:prstGeom>
        </p:spPr>
      </p:pic>
      <p:sp>
        <p:nvSpPr>
          <p:cNvPr id="2" name="Rectangle 1"/>
          <p:cNvSpPr/>
          <p:nvPr/>
        </p:nvSpPr>
        <p:spPr>
          <a:xfrm>
            <a:off x="363894" y="2463787"/>
            <a:ext cx="8445302" cy="3662541"/>
          </a:xfrm>
          <a:prstGeom prst="rect">
            <a:avLst/>
          </a:prstGeom>
        </p:spPr>
        <p:txBody>
          <a:bodyPr wrap="square">
            <a:spAutoFit/>
          </a:bodyPr>
          <a:lstStyle/>
          <a:p>
            <a:pPr lvl="0">
              <a:defRPr/>
            </a:pPr>
            <a:r>
              <a:rPr lang="en-GB" sz="3200" b="1" dirty="0" smtClean="0">
                <a:latin typeface="Arial" panose="020B0604020202020204" pitchFamily="34" charset="0"/>
                <a:cs typeface="Arial" panose="020B0604020202020204" pitchFamily="34" charset="0"/>
              </a:rPr>
              <a:t>Workshop questions:</a:t>
            </a:r>
          </a:p>
          <a:p>
            <a:pPr lvl="0">
              <a:defRPr/>
            </a:pPr>
            <a:endParaRPr lang="en-GB" sz="3200" b="1" dirty="0" smtClean="0">
              <a:latin typeface="Arial" panose="020B0604020202020204" pitchFamily="34" charset="0"/>
              <a:cs typeface="Arial" panose="020B0604020202020204" pitchFamily="34" charset="0"/>
            </a:endParaRPr>
          </a:p>
          <a:p>
            <a:pPr marL="800100" lvl="0" indent="-171450">
              <a:buFont typeface="Arial" panose="020B0604020202020204" pitchFamily="34" charset="0"/>
              <a:buChar char="•"/>
              <a:defRPr/>
            </a:pPr>
            <a:r>
              <a:rPr lang="en-GB" sz="2400" dirty="0" smtClean="0">
                <a:latin typeface="Arial" panose="020B0604020202020204" pitchFamily="34" charset="0"/>
                <a:cs typeface="Arial" panose="020B0604020202020204" pitchFamily="34" charset="0"/>
              </a:rPr>
              <a:t>What </a:t>
            </a:r>
            <a:r>
              <a:rPr lang="en-GB" sz="2400" dirty="0">
                <a:latin typeface="Arial" panose="020B0604020202020204" pitchFamily="34" charset="0"/>
                <a:cs typeface="Arial" panose="020B0604020202020204" pitchFamily="34" charset="0"/>
              </a:rPr>
              <a:t>is paludiculture?</a:t>
            </a:r>
          </a:p>
          <a:p>
            <a:pPr marL="800100" lvl="0" indent="-171450">
              <a:buFont typeface="Arial" panose="020B0604020202020204" pitchFamily="34" charset="0"/>
              <a:buChar char="•"/>
              <a:defRPr/>
            </a:pPr>
            <a:r>
              <a:rPr lang="en-GB" sz="2400" dirty="0">
                <a:latin typeface="Arial" panose="020B0604020202020204" pitchFamily="34" charset="0"/>
                <a:cs typeface="Arial" panose="020B0604020202020204" pitchFamily="34" charset="0"/>
              </a:rPr>
              <a:t>Where and when could it be necessary in the UK?</a:t>
            </a:r>
          </a:p>
          <a:p>
            <a:pPr marL="800100" lvl="0" indent="-171450">
              <a:buFont typeface="Arial" panose="020B0604020202020204" pitchFamily="34" charset="0"/>
              <a:buChar char="•"/>
              <a:defRPr/>
            </a:pPr>
            <a:r>
              <a:rPr lang="en-GB" sz="2400" dirty="0">
                <a:latin typeface="Arial" panose="020B0604020202020204" pitchFamily="34" charset="0"/>
                <a:cs typeface="Arial" panose="020B0604020202020204" pitchFamily="34" charset="0"/>
              </a:rPr>
              <a:t>What are the challenges, incentives and opportunities?</a:t>
            </a:r>
          </a:p>
          <a:p>
            <a:pPr marL="800100" lvl="0" indent="-171450">
              <a:buFont typeface="Arial" panose="020B0604020202020204" pitchFamily="34" charset="0"/>
              <a:buChar char="•"/>
              <a:defRPr/>
            </a:pPr>
            <a:r>
              <a:rPr lang="en-GB" sz="2400" dirty="0">
                <a:latin typeface="Arial" panose="020B0604020202020204" pitchFamily="34" charset="0"/>
                <a:cs typeface="Arial" panose="020B0604020202020204" pitchFamily="34" charset="0"/>
              </a:rPr>
              <a:t>Who are the key partners?</a:t>
            </a:r>
          </a:p>
          <a:p>
            <a:pPr marL="800100" lvl="0" indent="-171450">
              <a:buFont typeface="Arial" panose="020B0604020202020204" pitchFamily="34" charset="0"/>
              <a:buChar char="•"/>
              <a:defRPr/>
            </a:pPr>
            <a:r>
              <a:rPr lang="en-GB" sz="2400" dirty="0">
                <a:latin typeface="Arial" panose="020B0604020202020204" pitchFamily="34" charset="0"/>
                <a:cs typeface="Arial" panose="020B0604020202020204" pitchFamily="34" charset="0"/>
              </a:rPr>
              <a:t>What is the market potential?</a:t>
            </a:r>
          </a:p>
          <a:p>
            <a:pPr marL="800100" lvl="0" indent="-171450">
              <a:buFont typeface="Arial" panose="020B0604020202020204" pitchFamily="34" charset="0"/>
              <a:buChar char="•"/>
              <a:defRPr/>
            </a:pPr>
            <a:r>
              <a:rPr lang="en-GB" sz="2400" dirty="0">
                <a:latin typeface="Arial" panose="020B0604020202020204" pitchFamily="34" charset="0"/>
                <a:cs typeface="Arial" panose="020B0604020202020204" pitchFamily="34" charset="0"/>
              </a:rPr>
              <a:t>Can it be a viable, sustainable alternative to more traditional agriculture on wetlands?</a:t>
            </a:r>
            <a:endParaRPr lang="en-GB" sz="2400" dirty="0"/>
          </a:p>
        </p:txBody>
      </p:sp>
    </p:spTree>
    <p:extLst>
      <p:ext uri="{BB962C8B-B14F-4D97-AF65-F5344CB8AC3E}">
        <p14:creationId xmlns:p14="http://schemas.microsoft.com/office/powerpoint/2010/main" val="6567404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TotalTime>
  <Words>777</Words>
  <Application>Microsoft Office PowerPoint</Application>
  <PresentationFormat>On-screen Show (4:3)</PresentationFormat>
  <Paragraphs>54</Paragraphs>
  <Slides>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Goodyer</dc:creator>
  <cp:lastModifiedBy>Emma Goodyer</cp:lastModifiedBy>
  <cp:revision>13</cp:revision>
  <dcterms:created xsi:type="dcterms:W3CDTF">2017-11-28T19:31:51Z</dcterms:created>
  <dcterms:modified xsi:type="dcterms:W3CDTF">2017-11-29T08:56:16Z</dcterms:modified>
</cp:coreProperties>
</file>