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78" r:id="rId7"/>
    <p:sldId id="262" r:id="rId8"/>
    <p:sldId id="263" r:id="rId9"/>
    <p:sldId id="268" r:id="rId10"/>
    <p:sldId id="275" r:id="rId11"/>
    <p:sldId id="279" r:id="rId12"/>
    <p:sldId id="264" r:id="rId13"/>
    <p:sldId id="265" r:id="rId14"/>
    <p:sldId id="276" r:id="rId15"/>
    <p:sldId id="277" r:id="rId16"/>
    <p:sldId id="266" r:id="rId17"/>
    <p:sldId id="267" r:id="rId18"/>
    <p:sldId id="269" r:id="rId19"/>
    <p:sldId id="270" r:id="rId20"/>
    <p:sldId id="273" r:id="rId21"/>
    <p:sldId id="271" r:id="rId22"/>
    <p:sldId id="272" r:id="rId23"/>
    <p:sldId id="274" r:id="rId24"/>
  </p:sldIdLst>
  <p:sldSz cx="12192000" cy="6858000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03-42FD-8999-86D3138B7C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03-42FD-8999-86D3138B7C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303-42FD-8999-86D3138B7C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303-42FD-8999-86D3138B7C51}"/>
              </c:ext>
            </c:extLst>
          </c:dPt>
          <c:dLbls>
            <c:dLbl>
              <c:idx val="0"/>
              <c:layout>
                <c:manualLayout>
                  <c:x val="-1.3178780140460374E-2"/>
                  <c:y val="-9.60952869570994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A6F1702-99B5-4BB2-94CD-8F2494EEE0C4}" type="CATEGORYNAME">
                      <a:rPr lang="en-GB" sz="1600"/>
                      <a:pPr>
                        <a:defRPr sz="1600"/>
                      </a:pPr>
                      <a:t>[CATEGORY NAME]</a:t>
                    </a:fld>
                    <a:r>
                      <a:rPr lang="en-GB" baseline="0" dirty="0"/>
                      <a:t>, </a:t>
                    </a:r>
                    <a:fld id="{5AA163A7-A7F4-43D2-ACF7-FE8C8585C1C1}" type="VALUE">
                      <a:rPr lang="en-GB" baseline="0" smtClean="0"/>
                      <a:pPr>
                        <a:defRPr sz="1600"/>
                      </a:pPr>
                      <a:t>[VALUE]</a:t>
                    </a:fld>
                    <a:r>
                      <a:rPr lang="en-GB" baseline="0" dirty="0" smtClean="0"/>
                      <a:t> sites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30795540435702"/>
                      <c:h val="0.1449866939308822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059184396946932"/>
                  <c:y val="-1.171893743379433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1C66619-17AA-4D7E-A01D-6E13AE7112BF}" type="CATEGORYNAME">
                      <a:rPr lang="en-US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D5B76A3B-8288-461E-BB58-C498DA7BF4A7}" type="VALUE">
                      <a:rPr lang="en-US" baseline="0" smtClean="0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baseline="0" smtClean="0"/>
                      <a:t> sites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25490575550796"/>
                      <c:h val="0.1238926065500555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2946950351150969E-3"/>
                  <c:y val="7.03136246027556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CAC7A71-05CE-46BE-890F-28F76ADD93C8}" type="CATEGORYNAME">
                      <a:rPr lang="en-US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87DA3D52-D644-4BE1-A8DE-45EFBBDA9EFA}" type="VALUE">
                      <a:rPr lang="en-US" baseline="0" smtClean="0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baseline="0" dirty="0" smtClean="0"/>
                      <a:t> sites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2.1415517728248106E-2"/>
                  <c:y val="1.64065124073096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854FE0E-59FC-4555-B390-F411B29B8BDB}" type="CATEGORYNAME">
                      <a:rPr lang="en-US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4BC150E6-8372-4A0F-9F79-10D3609F8561}" type="VALUE">
                      <a:rPr lang="en-US" baseline="0" smtClean="0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baseline="0" smtClean="0"/>
                      <a:t> sites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Sheet2!$F$14:$F$17</c:f>
              <c:strCache>
                <c:ptCount val="4"/>
                <c:pt idx="0">
                  <c:v>Very Good Potential</c:v>
                </c:pt>
                <c:pt idx="1">
                  <c:v>Good Potential</c:v>
                </c:pt>
                <c:pt idx="2">
                  <c:v>Some Potential</c:v>
                </c:pt>
                <c:pt idx="3">
                  <c:v>Poor Potential</c:v>
                </c:pt>
              </c:strCache>
            </c:strRef>
          </c:cat>
          <c:val>
            <c:numRef>
              <c:f>Sheet2!$G$14:$G$17</c:f>
              <c:numCache>
                <c:formatCode>General</c:formatCode>
                <c:ptCount val="4"/>
                <c:pt idx="0">
                  <c:v>16</c:v>
                </c:pt>
                <c:pt idx="1">
                  <c:v>19</c:v>
                </c:pt>
                <c:pt idx="2">
                  <c:v>13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303-42FD-8999-86D3138B7C5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EE6F2-2252-4610-9E35-643C6ADE1B91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69E43-F368-49E7-A794-8F40ABD8D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84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D29D4-04EA-457B-80B6-FBCE563DF5FB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D964C-A71D-474F-9957-51B35CA25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945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964C-A71D-474F-9957-51B35CA250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213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964C-A71D-474F-9957-51B35CA250C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3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964C-A71D-474F-9957-51B35CA250C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909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964C-A71D-474F-9957-51B35CA250C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155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964C-A71D-474F-9957-51B35CA250C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061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964C-A71D-474F-9957-51B35CA250C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580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964C-A71D-474F-9957-51B35CA250C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276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964C-A71D-474F-9957-51B35CA250C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231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964C-A71D-474F-9957-51B35CA250C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130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964C-A71D-474F-9957-51B35CA250C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704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964C-A71D-474F-9957-51B35CA250C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514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964C-A71D-474F-9957-51B35CA250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85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964C-A71D-474F-9957-51B35CA250C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592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964C-A71D-474F-9957-51B35CA250C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607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964C-A71D-474F-9957-51B35CA250C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956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964C-A71D-474F-9957-51B35CA250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999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964C-A71D-474F-9957-51B35CA250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66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964C-A71D-474F-9957-51B35CA250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977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964C-A71D-474F-9957-51B35CA250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435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964C-A71D-474F-9957-51B35CA250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050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964C-A71D-474F-9957-51B35CA250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964C-A71D-474F-9957-51B35CA250C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9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79AA-6E89-4B1D-BB61-B28F5AF65E9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ED26BA7-97CE-46DD-AE21-9156CE10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3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79AA-6E89-4B1D-BB61-B28F5AF65E9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63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79AA-6E89-4B1D-BB61-B28F5AF65E9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3215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79AA-6E89-4B1D-BB61-B28F5AF65E9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75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79AA-6E89-4B1D-BB61-B28F5AF65E9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7912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79AA-6E89-4B1D-BB61-B28F5AF65E9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77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79AA-6E89-4B1D-BB61-B28F5AF65E9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74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79AA-6E89-4B1D-BB61-B28F5AF65E9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8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79AA-6E89-4B1D-BB61-B28F5AF65E9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5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79AA-6E89-4B1D-BB61-B28F5AF65E9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79AA-6E89-4B1D-BB61-B28F5AF65E9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49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79AA-6E89-4B1D-BB61-B28F5AF65E9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4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79AA-6E89-4B1D-BB61-B28F5AF65E9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0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79AA-6E89-4B1D-BB61-B28F5AF65E9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5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79AA-6E89-4B1D-BB61-B28F5AF65E9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4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79AA-6E89-4B1D-BB61-B28F5AF65E9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7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579AA-6E89-4B1D-BB61-B28F5AF65E9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ED26BA7-97CE-46DD-AE21-9156CE10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8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FB256F-B436-4CB5-86AB-1F073093A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2" y="1560134"/>
            <a:ext cx="7695226" cy="2262781"/>
          </a:xfrm>
        </p:spPr>
        <p:txBody>
          <a:bodyPr/>
          <a:lstStyle/>
          <a:p>
            <a:pPr algn="ctr"/>
            <a:r>
              <a:rPr lang="en-GB" dirty="0" smtClean="0"/>
              <a:t>Paludicultures, in Cumbria?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C036FF4-7C5B-421E-B83D-8B480BBA8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2" y="5532125"/>
            <a:ext cx="8915399" cy="1126283"/>
          </a:xfrm>
        </p:spPr>
        <p:txBody>
          <a:bodyPr/>
          <a:lstStyle/>
          <a:p>
            <a:r>
              <a:rPr lang="en-GB" dirty="0"/>
              <a:t>Jack Clough, Research Assistant and Paludiculture PhD student</a:t>
            </a:r>
            <a:endParaRPr lang="en-US" dirty="0"/>
          </a:p>
        </p:txBody>
      </p:sp>
      <p:pic>
        <p:nvPicPr>
          <p:cNvPr id="4" name="Picture 3" descr="uel-logo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4438" y="5146912"/>
            <a:ext cx="1220173" cy="119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9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BCCDCD41-C4C4-44EF-8491-2F91CE0D4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295827"/>
              </p:ext>
            </p:extLst>
          </p:nvPr>
        </p:nvGraphicFramePr>
        <p:xfrm>
          <a:off x="2672557" y="1457740"/>
          <a:ext cx="7430902" cy="401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86649">
                  <a:extLst>
                    <a:ext uri="{9D8B030D-6E8A-4147-A177-3AD203B41FA5}">
                      <a16:colId xmlns="" xmlns:a16="http://schemas.microsoft.com/office/drawing/2014/main" val="4270005811"/>
                    </a:ext>
                  </a:extLst>
                </a:gridCol>
                <a:gridCol w="744253">
                  <a:extLst>
                    <a:ext uri="{9D8B030D-6E8A-4147-A177-3AD203B41FA5}">
                      <a16:colId xmlns="" xmlns:a16="http://schemas.microsoft.com/office/drawing/2014/main" val="1198432174"/>
                    </a:ext>
                  </a:extLst>
                </a:gridCol>
              </a:tblGrid>
              <a:tr h="63262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SSSI buffer - Paludiculture </a:t>
                      </a:r>
                      <a:r>
                        <a:rPr lang="fr-FR" sz="1600" u="none" strike="noStrike" dirty="0" err="1">
                          <a:effectLst/>
                        </a:rPr>
                        <a:t>Potential</a:t>
                      </a:r>
                      <a:r>
                        <a:rPr lang="fr-FR" sz="1600" u="none" strike="noStrike" dirty="0">
                          <a:effectLst/>
                        </a:rPr>
                        <a:t> Questions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Score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42870414"/>
                  </a:ext>
                </a:extLst>
              </a:tr>
              <a:tr h="383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Is there unprotected peat within the  SSSI buffer?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32355546"/>
                  </a:ext>
                </a:extLst>
              </a:tr>
              <a:tr h="383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Is the peat within the buffer well connected?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52104337"/>
                  </a:ext>
                </a:extLst>
              </a:tr>
              <a:tr h="383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Does at least some of the unprotected peat connect with the SSSI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882542230"/>
                  </a:ext>
                </a:extLst>
              </a:tr>
              <a:tr h="69397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Does the buffer area contain over 10% peaty soils, with a slope angle of 2 degrees or less?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652013925"/>
                  </a:ext>
                </a:extLst>
              </a:tr>
              <a:tr h="383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Does the buffer area intersect with an EA flood risk zone?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53851405"/>
                  </a:ext>
                </a:extLst>
              </a:tr>
              <a:tr h="383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Is the majority of the buffer area on land with an ALC of 4 and 5?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301696903"/>
                  </a:ext>
                </a:extLst>
              </a:tr>
              <a:tr h="383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Is the majority of the buffer area on land with an ALC of 2 and 3?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893305615"/>
                  </a:ext>
                </a:extLst>
              </a:tr>
              <a:tr h="383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total score  (Max 9)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3660189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56F70BA-F287-4AD3-8013-D28DB3938F37}"/>
              </a:ext>
            </a:extLst>
          </p:cNvPr>
          <p:cNvSpPr txBox="1"/>
          <p:nvPr/>
        </p:nvSpPr>
        <p:spPr>
          <a:xfrm>
            <a:off x="1908313" y="331304"/>
            <a:ext cx="940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Scoring and Evaluating Case study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12790" r="34038" b="15049"/>
          <a:stretch/>
        </p:blipFill>
        <p:spPr>
          <a:xfrm>
            <a:off x="7353836" y="1184856"/>
            <a:ext cx="3760631" cy="379926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04" y="1184856"/>
            <a:ext cx="4361708" cy="3778250"/>
          </a:xfrm>
        </p:spPr>
      </p:pic>
      <p:sp>
        <p:nvSpPr>
          <p:cNvPr id="6" name="TextBox 5"/>
          <p:cNvSpPr txBox="1"/>
          <p:nvPr/>
        </p:nvSpPr>
        <p:spPr>
          <a:xfrm>
            <a:off x="7353836" y="5311098"/>
            <a:ext cx="419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Outley</a:t>
            </a:r>
            <a:r>
              <a:rPr lang="en-GB" dirty="0" smtClean="0"/>
              <a:t> Mosses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021984" y="5275803"/>
            <a:ext cx="419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Sunbiggin</a:t>
            </a:r>
            <a:r>
              <a:rPr lang="en-GB" dirty="0"/>
              <a:t> Tarn &amp; Moors and Little </a:t>
            </a:r>
            <a:r>
              <a:rPr lang="en-GB" dirty="0" err="1"/>
              <a:t>Asby</a:t>
            </a:r>
            <a:r>
              <a:rPr lang="en-GB" dirty="0"/>
              <a:t> Scar</a:t>
            </a:r>
          </a:p>
        </p:txBody>
      </p:sp>
    </p:spTree>
    <p:extLst>
      <p:ext uri="{BB962C8B-B14F-4D97-AF65-F5344CB8AC3E}">
        <p14:creationId xmlns:p14="http://schemas.microsoft.com/office/powerpoint/2010/main" val="2409564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92" y="220524"/>
            <a:ext cx="9950825" cy="6416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204" y="5556813"/>
            <a:ext cx="1387312" cy="101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1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068637-ECA5-4BE5-994A-5AE667CF6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67" y="211406"/>
            <a:ext cx="9976939" cy="64172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t="6915" b="-1"/>
          <a:stretch/>
        </p:blipFill>
        <p:spPr>
          <a:xfrm>
            <a:off x="1426167" y="6198540"/>
            <a:ext cx="1926323" cy="4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="" xmlns:a16="http://schemas.microsoft.com/office/drawing/2014/main" id="{8F7FB060-7470-4587-B231-2FE9F196E2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738818"/>
              </p:ext>
            </p:extLst>
          </p:nvPr>
        </p:nvGraphicFramePr>
        <p:xfrm>
          <a:off x="2850775" y="968188"/>
          <a:ext cx="7709363" cy="5418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80329" y="71717"/>
            <a:ext cx="991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Paludiculture Potential for Lowland SSSI sites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3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26" y="0"/>
            <a:ext cx="100584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6426" y="0"/>
            <a:ext cx="1135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Case study: Nichols Moss, Meathop </a:t>
            </a:r>
            <a:endParaRPr lang="en-GB" dirty="0" smtClean="0"/>
          </a:p>
          <a:p>
            <a:r>
              <a:rPr lang="en-GB" dirty="0" smtClean="0"/>
              <a:t>and </a:t>
            </a:r>
            <a:r>
              <a:rPr lang="en-GB" dirty="0"/>
              <a:t>Foulshaw moss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1"/>
          <a:stretch/>
        </p:blipFill>
        <p:spPr>
          <a:xfrm>
            <a:off x="1416426" y="6241676"/>
            <a:ext cx="1713038" cy="6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7529" y="224118"/>
            <a:ext cx="113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Case study: Nichols Moss, Meathop and Foulshaw moss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26" y="1138961"/>
            <a:ext cx="10131287" cy="497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674" y="259978"/>
            <a:ext cx="113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Case study: Nichols Moss, Meathop and Foulshaw moss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88" y="1016795"/>
            <a:ext cx="6119854" cy="5177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1"/>
          <a:stretch/>
        </p:blipFill>
        <p:spPr>
          <a:xfrm>
            <a:off x="1446850" y="5577507"/>
            <a:ext cx="1713038" cy="6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56" y="950259"/>
            <a:ext cx="6223516" cy="52802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0674" y="259978"/>
            <a:ext cx="113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Case study: Nichols Moss, Meathop and Foulshaw moss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t="6915" r="3095" b="-1"/>
          <a:stretch/>
        </p:blipFill>
        <p:spPr>
          <a:xfrm>
            <a:off x="1250754" y="5800347"/>
            <a:ext cx="1857302" cy="4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4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392" y="888914"/>
            <a:ext cx="6178845" cy="52339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0674" y="259978"/>
            <a:ext cx="113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Case study: Nichols Moss, Meathop and Foulshaw moss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09" y="5104984"/>
            <a:ext cx="1387312" cy="101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3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CE40A8-95C7-40DB-8172-E04B7DF51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403F5A-D891-4C72-8C8B-225DA612B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Where are the best locations for paludicultures in Cumbria – with reference to designated sites</a:t>
            </a:r>
            <a:r>
              <a:rPr lang="en-GB" sz="2400" dirty="0" smtClean="0"/>
              <a:t>?</a:t>
            </a:r>
          </a:p>
          <a:p>
            <a:endParaRPr lang="en-GB" sz="2400" dirty="0"/>
          </a:p>
          <a:p>
            <a:r>
              <a:rPr lang="en-GB" sz="2400" dirty="0"/>
              <a:t>Which crops could be grown</a:t>
            </a:r>
            <a:r>
              <a:rPr lang="en-GB" sz="2400" dirty="0" smtClean="0"/>
              <a:t>?</a:t>
            </a:r>
          </a:p>
          <a:p>
            <a:endParaRPr lang="en-GB" sz="2400" dirty="0"/>
          </a:p>
          <a:p>
            <a:r>
              <a:rPr lang="en-GB" sz="2400" dirty="0"/>
              <a:t>What are the potential markets?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792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03444" y="1401602"/>
            <a:ext cx="7248939" cy="4887390"/>
            <a:chOff x="2508169" y="700406"/>
            <a:chExt cx="7248939" cy="4887390"/>
          </a:xfrm>
        </p:grpSpPr>
        <p:sp>
          <p:nvSpPr>
            <p:cNvPr id="2" name="Rectangle 1"/>
            <p:cNvSpPr/>
            <p:nvPr/>
          </p:nvSpPr>
          <p:spPr>
            <a:xfrm>
              <a:off x="2508169" y="700406"/>
              <a:ext cx="7248939" cy="92333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DPPP: over 3000 </a:t>
              </a:r>
              <a:r>
                <a:rPr lang="en-US" sz="5400" dirty="0" err="1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sp</a:t>
              </a:r>
              <a:endParaRPr lang="en-US" sz="54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508169" y="4664466"/>
              <a:ext cx="7037346" cy="92333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75 suitable species</a:t>
              </a:r>
              <a:endParaRPr lang="en-US" sz="54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54013" y="2805432"/>
              <a:ext cx="6251352" cy="58477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333 have very good potential</a:t>
              </a:r>
              <a:endParaRPr lang="en-GB" sz="32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Up Arrow 5"/>
            <p:cNvSpPr/>
            <p:nvPr/>
          </p:nvSpPr>
          <p:spPr>
            <a:xfrm rot="10800000">
              <a:off x="5953797" y="1793202"/>
              <a:ext cx="421497" cy="75305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Up Arrow 6"/>
            <p:cNvSpPr/>
            <p:nvPr/>
          </p:nvSpPr>
          <p:spPr>
            <a:xfrm rot="10800000">
              <a:off x="5953798" y="3754450"/>
              <a:ext cx="421497" cy="75305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15671" y="430306"/>
            <a:ext cx="694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What are the products and markets?</a:t>
            </a:r>
          </a:p>
        </p:txBody>
      </p:sp>
    </p:spTree>
    <p:extLst>
      <p:ext uri="{BB962C8B-B14F-4D97-AF65-F5344CB8AC3E}">
        <p14:creationId xmlns:p14="http://schemas.microsoft.com/office/powerpoint/2010/main" val="365947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5671" y="430306"/>
            <a:ext cx="694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What are the products and markets?</a:t>
            </a:r>
          </a:p>
        </p:txBody>
      </p:sp>
      <p:pic>
        <p:nvPicPr>
          <p:cNvPr id="1026" name="Picture 2" descr="Image result for bilberry pl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18" y="1148450"/>
            <a:ext cx="2366683" cy="155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6094" y="2830174"/>
            <a:ext cx="2366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40" y="1097577"/>
            <a:ext cx="2437197" cy="1624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45265" y="2830174"/>
            <a:ext cx="2366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Fodder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204" y="826617"/>
            <a:ext cx="1810045" cy="18775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44436" y="2756042"/>
            <a:ext cx="286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Medicines &amp; supplements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290918" y="3548318"/>
            <a:ext cx="2321859" cy="17413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11623" y="5297426"/>
            <a:ext cx="272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Ornamental/ raw materials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"/>
          <a:stretch/>
        </p:blipFill>
        <p:spPr>
          <a:xfrm>
            <a:off x="4632341" y="3548318"/>
            <a:ext cx="2437197" cy="17413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32341" y="5302014"/>
            <a:ext cx="2366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Biomass/ energy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214" y="3546612"/>
            <a:ext cx="2324133" cy="17431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68214" y="5297426"/>
            <a:ext cx="2497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Agricultural conditioners</a:t>
            </a:r>
          </a:p>
        </p:txBody>
      </p:sp>
    </p:spTree>
    <p:extLst>
      <p:ext uri="{BB962C8B-B14F-4D97-AF65-F5344CB8AC3E}">
        <p14:creationId xmlns:p14="http://schemas.microsoft.com/office/powerpoint/2010/main" val="404588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5671" y="430306"/>
            <a:ext cx="694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What are the next steps?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22275" y="1290529"/>
            <a:ext cx="68042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Develop the UK DPPP further;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Provide opportunities and resources to </a:t>
            </a:r>
            <a:r>
              <a:rPr lang="en-GB" sz="2000" dirty="0"/>
              <a:t>local farmers;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Trial different systems for different crops;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Develop and adapt existing farming equipment to cope with </a:t>
            </a:r>
            <a:r>
              <a:rPr lang="en-GB" sz="2000" dirty="0" smtClean="0"/>
              <a:t>harvesting on </a:t>
            </a:r>
            <a:r>
              <a:rPr lang="en-GB" sz="2000" dirty="0"/>
              <a:t>wet </a:t>
            </a:r>
            <a:r>
              <a:rPr lang="en-GB" sz="2000" dirty="0" smtClean="0"/>
              <a:t>soil;</a:t>
            </a:r>
            <a:endParaRPr lang="en-GB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Develop and build additional markets;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Investigate the potential for ‘carbon’ farming credits to further increase profitability.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4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C289B6C-3AF7-414F-B338-83105D5BD5B5}"/>
              </a:ext>
            </a:extLst>
          </p:cNvPr>
          <p:cNvSpPr txBox="1"/>
          <p:nvPr/>
        </p:nvSpPr>
        <p:spPr>
          <a:xfrm>
            <a:off x="2946659" y="671691"/>
            <a:ext cx="761999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Images produced using ArcGIS and QGIS: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Summary of GIS layers used</a:t>
            </a:r>
            <a:r>
              <a:rPr lang="en-GB" dirty="0" smtClean="0"/>
              <a:t>:</a:t>
            </a: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Peaty Soils Locations (source: NE, BGS, NSRI and 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SSSI Locations (source: data.gov.uk under open government licence</a:t>
            </a:r>
            <a:r>
              <a:rPr lang="en-GB" dirty="0" smtClean="0"/>
              <a:t>).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Cumbria County Administrative boundary (source: data.gov.uk under open government licence</a:t>
            </a:r>
            <a:r>
              <a:rPr lang="en-GB" dirty="0" smtClean="0"/>
              <a:t>).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Agricultural Land Classifications (source: data.gov.uk under open government </a:t>
            </a:r>
            <a:r>
              <a:rPr lang="en-GB" dirty="0" smtClean="0"/>
              <a:t>licence).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Environment Agency Flood Risk Zones 2 and 3 (source: data.gov.uk under open government </a:t>
            </a:r>
            <a:r>
              <a:rPr lang="en-GB" dirty="0" smtClean="0"/>
              <a:t>licence).</a:t>
            </a:r>
          </a:p>
          <a:p>
            <a:endParaRPr lang="en-GB" dirty="0" smtClean="0"/>
          </a:p>
          <a:p>
            <a:r>
              <a:rPr lang="en-GB" dirty="0" smtClean="0"/>
              <a:t>Additional images: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Taken from Pixabay.com under the creative commons licence, no attribution needed.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BD80EA4-89EF-4F62-8CBD-C868E7C2B8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" t="1307" r="935" b="1045"/>
          <a:stretch/>
        </p:blipFill>
        <p:spPr>
          <a:xfrm>
            <a:off x="1440204" y="0"/>
            <a:ext cx="10354236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50AC50-1AB8-4DE3-94AC-7FD02D0FE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46696" y="5425940"/>
            <a:ext cx="160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681,685 ha in Cumbria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5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7C98138-DC62-41A1-A688-8EE40F3C2B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" t="654" r="1126" b="654"/>
          <a:stretch/>
        </p:blipFill>
        <p:spPr>
          <a:xfrm>
            <a:off x="1476063" y="0"/>
            <a:ext cx="1031837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4427" y="6070665"/>
            <a:ext cx="254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217,000ha of peaty soils</a:t>
            </a:r>
          </a:p>
        </p:txBody>
      </p:sp>
    </p:spTree>
    <p:extLst>
      <p:ext uri="{BB962C8B-B14F-4D97-AF65-F5344CB8AC3E}">
        <p14:creationId xmlns:p14="http://schemas.microsoft.com/office/powerpoint/2010/main" val="427442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53D8995-E2A5-4260-A83A-BA030D6D96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t="523" r="613" b="523"/>
          <a:stretch/>
        </p:blipFill>
        <p:spPr>
          <a:xfrm>
            <a:off x="1413311" y="0"/>
            <a:ext cx="10381129" cy="6881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1"/>
          <a:stretch/>
        </p:blipFill>
        <p:spPr>
          <a:xfrm>
            <a:off x="1413311" y="6264960"/>
            <a:ext cx="1713038" cy="6163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2550" y="5213950"/>
            <a:ext cx="239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53 lowland peatland SSSI’s</a:t>
            </a:r>
          </a:p>
        </p:txBody>
      </p:sp>
    </p:spTree>
    <p:extLst>
      <p:ext uri="{BB962C8B-B14F-4D97-AF65-F5344CB8AC3E}">
        <p14:creationId xmlns:p14="http://schemas.microsoft.com/office/powerpoint/2010/main" val="369672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88" y="1305168"/>
            <a:ext cx="9054353" cy="39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5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72ED17-2C75-44D6-AB52-9CD9CA45BC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 t="524" r="699" b="784"/>
          <a:stretch/>
        </p:blipFill>
        <p:spPr>
          <a:xfrm>
            <a:off x="1467099" y="0"/>
            <a:ext cx="10327341" cy="6857999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1"/>
          <a:stretch/>
        </p:blipFill>
        <p:spPr>
          <a:xfrm>
            <a:off x="1467099" y="6241676"/>
            <a:ext cx="1713038" cy="6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1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335ADAE-F527-4981-AE57-710F954261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 t="916" r="1041" b="1045"/>
          <a:stretch/>
        </p:blipFill>
        <p:spPr>
          <a:xfrm>
            <a:off x="1502958" y="1"/>
            <a:ext cx="10291482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1"/>
          <a:stretch/>
        </p:blipFill>
        <p:spPr>
          <a:xfrm>
            <a:off x="1502958" y="6241676"/>
            <a:ext cx="1713038" cy="6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0033" y="1516204"/>
            <a:ext cx="79380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Cumbria wide map – approximately 5000ha of peaty soils are on slopes of 2 degrees or less within the 1km SSSI buffer zones. Which could be protected with </a:t>
            </a:r>
            <a:r>
              <a:rPr lang="en-GB" sz="2400" dirty="0" smtClean="0"/>
              <a:t>paludicultures.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Approximately 108,000 ha of peaty soil exists on slopes of 2 degrees or less outside of protected areas and the suggested </a:t>
            </a:r>
            <a:r>
              <a:rPr lang="en-GB" sz="2400" dirty="0" smtClean="0"/>
              <a:t>buffers.</a:t>
            </a:r>
          </a:p>
          <a:p>
            <a:endParaRPr lang="en-GB" sz="2400" dirty="0"/>
          </a:p>
          <a:p>
            <a:r>
              <a:rPr lang="en-GB" sz="2400" dirty="0"/>
              <a:t>– These are mostly on existing farmland, which could be converted into paludicultures</a:t>
            </a:r>
          </a:p>
        </p:txBody>
      </p:sp>
    </p:spTree>
    <p:extLst>
      <p:ext uri="{BB962C8B-B14F-4D97-AF65-F5344CB8AC3E}">
        <p14:creationId xmlns:p14="http://schemas.microsoft.com/office/powerpoint/2010/main" val="23335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1193</TotalTime>
  <Words>545</Words>
  <Application>Microsoft Office PowerPoint</Application>
  <PresentationFormat>Widescreen</PresentationFormat>
  <Paragraphs>104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3</vt:lpstr>
      <vt:lpstr>Wisp</vt:lpstr>
      <vt:lpstr>Paludicultures, in Cumbria?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Paludicultures, In Cumbria?</dc:title>
  <dc:creator>Jack Clough</dc:creator>
  <cp:lastModifiedBy>jack clough</cp:lastModifiedBy>
  <cp:revision>66</cp:revision>
  <cp:lastPrinted>2017-11-27T15:16:55Z</cp:lastPrinted>
  <dcterms:created xsi:type="dcterms:W3CDTF">2017-11-20T12:24:58Z</dcterms:created>
  <dcterms:modified xsi:type="dcterms:W3CDTF">2017-11-28T10:58:56Z</dcterms:modified>
</cp:coreProperties>
</file>